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6" r:id="rId4"/>
    <p:sldId id="258" r:id="rId5"/>
    <p:sldId id="259" r:id="rId6"/>
    <p:sldId id="260" r:id="rId7"/>
    <p:sldId id="261" r:id="rId8"/>
    <p:sldId id="263" r:id="rId9"/>
    <p:sldId id="272" r:id="rId10"/>
    <p:sldId id="270" r:id="rId11"/>
    <p:sldId id="274" r:id="rId12"/>
    <p:sldId id="269" r:id="rId13"/>
    <p:sldId id="262" r:id="rId14"/>
    <p:sldId id="267" r:id="rId15"/>
    <p:sldId id="268" r:id="rId16"/>
    <p:sldId id="271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00CC"/>
    <a:srgbClr val="CC3399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CBCB-272A-47ED-824A-2E82C99AC90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CBF0-A6EE-49C7-9D2A-6242F6123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CBCB-272A-47ED-824A-2E82C99AC90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CBF0-A6EE-49C7-9D2A-6242F6123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CBCB-272A-47ED-824A-2E82C99AC90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CBF0-A6EE-49C7-9D2A-6242F6123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CBCB-272A-47ED-824A-2E82C99AC90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CBF0-A6EE-49C7-9D2A-6242F6123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CBCB-272A-47ED-824A-2E82C99AC90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CBF0-A6EE-49C7-9D2A-6242F6123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CBCB-272A-47ED-824A-2E82C99AC90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CBF0-A6EE-49C7-9D2A-6242F6123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CBCB-272A-47ED-824A-2E82C99AC90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CBF0-A6EE-49C7-9D2A-6242F6123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CBCB-272A-47ED-824A-2E82C99AC90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CBF0-A6EE-49C7-9D2A-6242F6123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CBCB-272A-47ED-824A-2E82C99AC90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CBF0-A6EE-49C7-9D2A-6242F6123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CBCB-272A-47ED-824A-2E82C99AC90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CBF0-A6EE-49C7-9D2A-6242F6123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CBCB-272A-47ED-824A-2E82C99AC90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CBF0-A6EE-49C7-9D2A-6242F6123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BCBCB-272A-47ED-824A-2E82C99AC90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ECBF0-A6EE-49C7-9D2A-6242F6123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Мои документы\Загрузки\1613702622_78-p-veselii-fon-dlya-prezentatsii-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14290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     «ЦРР – детский сад № 3 «Березка»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 города Новопавловска</a:t>
            </a:r>
            <a:endParaRPr lang="ru-RU" sz="1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142984"/>
            <a:ext cx="83582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Arial Black" pitchFamily="34" charset="0"/>
              </a:rPr>
              <a:t>Выступление в рамках педагогического совета №3 </a:t>
            </a:r>
          </a:p>
          <a:p>
            <a:r>
              <a:rPr lang="ru-RU" sz="2000" i="1" dirty="0" smtClean="0">
                <a:solidFill>
                  <a:srgbClr val="000099"/>
                </a:solidFill>
                <a:latin typeface="Arial Black" pitchFamily="34" charset="0"/>
              </a:rPr>
              <a:t>«Мини – туризм в ДОУ – ступенька к ведению здорового образа жизни»</a:t>
            </a:r>
          </a:p>
          <a:p>
            <a:r>
              <a:rPr lang="ru-RU" sz="2000" b="1" dirty="0" smtClean="0">
                <a:solidFill>
                  <a:srgbClr val="000099"/>
                </a:solidFill>
                <a:latin typeface="Arial Black" pitchFamily="34" charset="0"/>
              </a:rPr>
              <a:t>Тема: </a:t>
            </a:r>
            <a:r>
              <a:rPr lang="ru-RU" sz="2000" b="1" i="1" dirty="0" smtClean="0">
                <a:solidFill>
                  <a:srgbClr val="000099"/>
                </a:solidFill>
                <a:latin typeface="Arial Black" pitchFamily="34" charset="0"/>
              </a:rPr>
              <a:t>«Творческий отчет по реализации парциальной программы «Весёлый рюкзачок»</a:t>
            </a:r>
            <a:endParaRPr lang="ru-RU" sz="2000" b="1" i="1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514351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Подготовили воспитатели: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                Кузнецова С. Н.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                Дьяченко Н. П.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607220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нварь  2023 год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и документы\Загрузки\1613702658_14-p-veselii-fon-dlya-prezentatsii-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" y="0"/>
            <a:ext cx="9143817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214290"/>
            <a:ext cx="4984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  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Здоровье в рюкзачке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D:\Рабочий стол\TGPB15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85794"/>
            <a:ext cx="1785950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Рабочий стол\IMG_52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714752"/>
            <a:ext cx="364333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:\Рабочий стол\IMG_528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714752"/>
            <a:ext cx="3786214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Рабочий стол\MSZU909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785794"/>
            <a:ext cx="185738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:\Рабочий стол\CFJE003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785794"/>
            <a:ext cx="3571900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и документы\Загрузки\1613702658_14-p-veselii-fon-dlya-prezentatsii-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" y="0"/>
            <a:ext cx="9143817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500042"/>
            <a:ext cx="707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Arial Black" pitchFamily="34" charset="0"/>
              </a:rPr>
              <a:t>   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 descr="D:\Рабочий стол\IELA2201.jpg"/>
          <p:cNvPicPr/>
          <p:nvPr/>
        </p:nvPicPr>
        <p:blipFill>
          <a:blip r:embed="rId3" cstate="print"/>
          <a:srcRect l="21807" t="25214" r="8765" b="17308"/>
          <a:stretch>
            <a:fillRect/>
          </a:stretch>
        </p:blipFill>
        <p:spPr bwMode="auto">
          <a:xfrm>
            <a:off x="3786182" y="285728"/>
            <a:ext cx="3571900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Рабочий стол\CSMH6792.jpg"/>
          <p:cNvPicPr/>
          <p:nvPr/>
        </p:nvPicPr>
        <p:blipFill>
          <a:blip r:embed="rId4" cstate="print"/>
          <a:srcRect l="3046" t="36325" r="7964"/>
          <a:stretch>
            <a:fillRect/>
          </a:stretch>
        </p:blipFill>
        <p:spPr bwMode="auto">
          <a:xfrm>
            <a:off x="142844" y="285728"/>
            <a:ext cx="342902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:\Рабочий стол\VRTE20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786058"/>
            <a:ext cx="2143140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:\Рабочий стол\WBSL900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786058"/>
            <a:ext cx="2357454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:\Рабочий стол\DNIT359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2786058"/>
            <a:ext cx="2214578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Загрузки\1613702620_41-p-veselii-fon-dlya-prezentatsii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"/>
            <a:ext cx="9144000" cy="68694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142852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Arial Black" pitchFamily="34" charset="0"/>
              </a:rPr>
              <a:t>Рюкзачок готовится в поход</a:t>
            </a:r>
            <a:endParaRPr lang="ru-RU" sz="2400" b="1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D:\Рабочий стол\UVWH9753.jpg"/>
          <p:cNvPicPr/>
          <p:nvPr/>
        </p:nvPicPr>
        <p:blipFill>
          <a:blip r:embed="rId3" cstate="print"/>
          <a:srcRect r="18004" b="22921"/>
          <a:stretch>
            <a:fillRect/>
          </a:stretch>
        </p:blipFill>
        <p:spPr bwMode="auto">
          <a:xfrm>
            <a:off x="1643042" y="785794"/>
            <a:ext cx="242889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4" cstate="print">
            <a:lum contrast="10000"/>
          </a:blip>
          <a:srcRect b="9091"/>
          <a:stretch>
            <a:fillRect/>
          </a:stretch>
        </p:blipFill>
        <p:spPr bwMode="auto">
          <a:xfrm flipH="1">
            <a:off x="4786314" y="785794"/>
            <a:ext cx="392909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:\Рабочий стол\IMG_68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000504"/>
            <a:ext cx="300039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:\Рабочий стол\IMG_529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4071942"/>
            <a:ext cx="350046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и документы\Загрузки\1613702658_14-p-veselii-fon-dlya-prezentatsii-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" y="0"/>
            <a:ext cx="9143817" cy="6858000"/>
          </a:xfrm>
          <a:prstGeom prst="rect">
            <a:avLst/>
          </a:prstGeom>
          <a:noFill/>
        </p:spPr>
      </p:pic>
      <p:pic>
        <p:nvPicPr>
          <p:cNvPr id="4" name="Рисунок 3" descr="D:\Рабочий стол\BUZV86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335758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:\Загрузки\IMG-20221103-WA00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000496" y="4005064"/>
            <a:ext cx="3667848" cy="2638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Рабочий стол\IMG_E5844.jpg"/>
          <p:cNvPicPr/>
          <p:nvPr/>
        </p:nvPicPr>
        <p:blipFill>
          <a:blip r:embed="rId5" cstate="print"/>
          <a:srcRect t="6410"/>
          <a:stretch>
            <a:fillRect/>
          </a:stretch>
        </p:blipFill>
        <p:spPr bwMode="auto">
          <a:xfrm>
            <a:off x="357158" y="4005064"/>
            <a:ext cx="3357586" cy="2638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:\Рабочий стол\UEBG589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980728"/>
            <a:ext cx="360040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188640"/>
            <a:ext cx="707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Arial Black" pitchFamily="34" charset="0"/>
              </a:rPr>
              <a:t>   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«Рюкзачок открывает мир»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Загрузки\1613702620_41-p-veselii-fon-dlya-prezentatsii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"/>
            <a:ext cx="9144000" cy="6869431"/>
          </a:xfrm>
          <a:prstGeom prst="rect">
            <a:avLst/>
          </a:prstGeom>
          <a:noFill/>
        </p:spPr>
      </p:pic>
      <p:pic>
        <p:nvPicPr>
          <p:cNvPr id="5" name="Picture 2" descr="D:\Мои документы\Загрузки\1613702620_41-p-veselii-fon-dlya-prezentatsii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55" y="1"/>
            <a:ext cx="9339255" cy="7016116"/>
          </a:xfrm>
          <a:prstGeom prst="rect">
            <a:avLst/>
          </a:prstGeom>
          <a:noFill/>
        </p:spPr>
      </p:pic>
      <p:pic>
        <p:nvPicPr>
          <p:cNvPr id="7" name="Рисунок 6" descr="D:\Рабочий стол\веселый рюкзачок фото\16711666485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14291"/>
            <a:ext cx="3214710" cy="2143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Рабочий стол\IMG_7425.jpg"/>
          <p:cNvPicPr/>
          <p:nvPr/>
        </p:nvPicPr>
        <p:blipFill>
          <a:blip r:embed="rId4" cstate="print"/>
          <a:srcRect l="29984" t="9836" b="27938"/>
          <a:stretch>
            <a:fillRect/>
          </a:stretch>
        </p:blipFill>
        <p:spPr bwMode="auto">
          <a:xfrm>
            <a:off x="5286380" y="214290"/>
            <a:ext cx="321471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:\Рабочий стол\IMG_7423.jpg"/>
          <p:cNvPicPr/>
          <p:nvPr/>
        </p:nvPicPr>
        <p:blipFill>
          <a:blip r:embed="rId5" cstate="print"/>
          <a:srcRect l="5291" t="11538" b="20940"/>
          <a:stretch>
            <a:fillRect/>
          </a:stretch>
        </p:blipFill>
        <p:spPr bwMode="auto">
          <a:xfrm>
            <a:off x="3071802" y="4929198"/>
            <a:ext cx="3357586" cy="192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:\Рабочий стол\IMG_7436.jpg"/>
          <p:cNvPicPr/>
          <p:nvPr/>
        </p:nvPicPr>
        <p:blipFill>
          <a:blip r:embed="rId6" cstate="print"/>
          <a:srcRect l="8017" r="8605"/>
          <a:stretch>
            <a:fillRect/>
          </a:stretch>
        </p:blipFill>
        <p:spPr bwMode="auto">
          <a:xfrm>
            <a:off x="1643042" y="2643182"/>
            <a:ext cx="314327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:\Рабочий стол\IMG_7438.jpg"/>
          <p:cNvPicPr/>
          <p:nvPr/>
        </p:nvPicPr>
        <p:blipFill>
          <a:blip r:embed="rId7" cstate="print"/>
          <a:srcRect r="6200"/>
          <a:stretch>
            <a:fillRect/>
          </a:stretch>
        </p:blipFill>
        <p:spPr bwMode="auto">
          <a:xfrm>
            <a:off x="5286380" y="2643182"/>
            <a:ext cx="3286148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и документы\Загрузки\1613702658_14-p-veselii-fon-dlya-prezentatsii-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" y="0"/>
            <a:ext cx="9143817" cy="6858000"/>
          </a:xfrm>
          <a:prstGeom prst="rect">
            <a:avLst/>
          </a:prstGeom>
          <a:noFill/>
        </p:spPr>
      </p:pic>
      <p:pic>
        <p:nvPicPr>
          <p:cNvPr id="4" name="Рисунок 3" descr="D:\Рабочий стол\IMG_74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3500462" cy="2493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:\Рабочий стол\ARJD56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571480"/>
            <a:ext cx="328614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Рабочий стол\IMG_618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643314"/>
            <a:ext cx="350046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:\Рабочий стол\IMG_619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643314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и документы\Загрузки\1613702658_14-p-veselii-fon-dlya-prezentatsii-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" y="0"/>
            <a:ext cx="9143817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500042"/>
            <a:ext cx="707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Arial Black" pitchFamily="34" charset="0"/>
              </a:rPr>
              <a:t>   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Рисунок 8" descr="D:\Рабочий стол\IMG_67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429000"/>
            <a:ext cx="4305314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:\Рабочий стол\IMG_7387.jpg"/>
          <p:cNvPicPr/>
          <p:nvPr/>
        </p:nvPicPr>
        <p:blipFill>
          <a:blip r:embed="rId4" cstate="print"/>
          <a:srcRect l="12988" t="14957"/>
          <a:stretch>
            <a:fillRect/>
          </a:stretch>
        </p:blipFill>
        <p:spPr bwMode="auto">
          <a:xfrm>
            <a:off x="0" y="3428976"/>
            <a:ext cx="385765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:\Рабочий стол\IMG_70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214290"/>
            <a:ext cx="3857652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Мои документы\Загрузки\1613702622_78-p-veselii-fon-dlya-prezentatsii-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670" y="785794"/>
            <a:ext cx="46677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C3399"/>
                </a:solidFill>
                <a:latin typeface="Arial Black" pitchFamily="34" charset="0"/>
              </a:rPr>
              <a:t>Спасибо </a:t>
            </a:r>
          </a:p>
          <a:p>
            <a:pPr algn="ctr"/>
            <a:r>
              <a:rPr lang="ru-RU" sz="5400" b="1" dirty="0" smtClean="0">
                <a:solidFill>
                  <a:srgbClr val="CC3399"/>
                </a:solidFill>
                <a:latin typeface="Arial Black" pitchFamily="34" charset="0"/>
              </a:rPr>
              <a:t>за </a:t>
            </a:r>
          </a:p>
          <a:p>
            <a:pPr algn="ctr"/>
            <a:r>
              <a:rPr lang="ru-RU" sz="5400" b="1" dirty="0" smtClean="0">
                <a:solidFill>
                  <a:srgbClr val="CC3399"/>
                </a:solidFill>
                <a:latin typeface="Arial Black" pitchFamily="34" charset="0"/>
              </a:rPr>
              <a:t>внимание</a:t>
            </a:r>
            <a:endParaRPr lang="ru-RU" sz="5400" b="1" dirty="0">
              <a:solidFill>
                <a:srgbClr val="CC33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Загрузки\1613702620_41-p-veselii-fon-dlya-prezentatsii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9431"/>
          </a:xfrm>
          <a:prstGeom prst="rect">
            <a:avLst/>
          </a:prstGeom>
          <a:noFill/>
        </p:spPr>
      </p:pic>
      <p:pic>
        <p:nvPicPr>
          <p:cNvPr id="4" name="Picture 2" descr="D:\Мои документы\Загрузки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0627" y="2786058"/>
            <a:ext cx="2603915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Мои документы\Загрузки\i.jpeg"/>
          <p:cNvPicPr>
            <a:picLocks noChangeAspect="1" noChangeArrowheads="1"/>
          </p:cNvPicPr>
          <p:nvPr/>
        </p:nvPicPr>
        <p:blipFill>
          <a:blip r:embed="rId4" cstate="print"/>
          <a:srcRect l="6250" t="2344" r="6249" b="1562"/>
          <a:stretch>
            <a:fillRect/>
          </a:stretch>
        </p:blipFill>
        <p:spPr bwMode="auto">
          <a:xfrm>
            <a:off x="1785918" y="2786058"/>
            <a:ext cx="2643206" cy="3870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428728" y="285729"/>
            <a:ext cx="628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Arial Black" pitchFamily="34" charset="0"/>
              </a:rPr>
              <a:t>Парциальная программа </a:t>
            </a:r>
          </a:p>
          <a:p>
            <a:r>
              <a:rPr lang="ru-RU" sz="3200" b="1" dirty="0" smtClean="0">
                <a:solidFill>
                  <a:srgbClr val="000099"/>
                </a:solidFill>
                <a:latin typeface="Arial Black" pitchFamily="34" charset="0"/>
              </a:rPr>
              <a:t>  </a:t>
            </a:r>
            <a:r>
              <a:rPr lang="ru-RU" sz="3200" b="1" i="1" dirty="0" smtClean="0">
                <a:solidFill>
                  <a:srgbClr val="000099"/>
                </a:solidFill>
                <a:latin typeface="Arial Black" pitchFamily="34" charset="0"/>
              </a:rPr>
              <a:t>«Весёлый рюкзачок»</a:t>
            </a:r>
            <a:endParaRPr lang="ru-RU" sz="3200" i="1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28728" y="1373958"/>
            <a:ext cx="67151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Авторы:  А.А. Чеменева,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    А.Ф.Мельникова,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    В.С.Волкова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Загрузки\1613702620_41-p-veselii-fon-dlya-prezentatsii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"/>
            <a:ext cx="9144000" cy="68694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571480"/>
            <a:ext cx="721523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                  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Цель программы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         «Весёлый рюкзачок»</a:t>
            </a:r>
          </a:p>
          <a:p>
            <a:pPr>
              <a:buFontTx/>
              <a:buChar char="-"/>
            </a:pP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Целостное развитие личности ребёнка средствами рекреационного, эколого-оздоровительного, краеведческого туризма; 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Ф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ормирование мотивации к самостоятельной двигательной и эколого-познавательной деятельности; 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Освоение детьми ценностей общества, природы, здоровья, физической культуры.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и документы\Загрузки\1613702658_14-p-veselii-fon-dlya-prezentatsii-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" y="0"/>
            <a:ext cx="914381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7643834" cy="685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Arial Black" pitchFamily="34" charset="0"/>
              </a:rPr>
              <a:t>              Задачи программы: </a:t>
            </a:r>
          </a:p>
          <a:p>
            <a:endParaRPr lang="ru-RU" sz="2000" b="1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Arial Black" pitchFamily="34" charset="0"/>
              </a:rPr>
              <a:t>оздоровительные: </a:t>
            </a:r>
          </a:p>
          <a:p>
            <a:pPr>
              <a:buFontTx/>
              <a:buChar char="-"/>
            </a:pPr>
            <a:endParaRPr lang="ru-RU" sz="2000" b="1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ru-RU" sz="2000" b="1" i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создавать условия для укрепления здоровья детей, закаливания организма, активного отдыха;     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расширять адаптационные и функциональные возможности детей; </a:t>
            </a:r>
          </a:p>
          <a:p>
            <a:endParaRPr lang="ru-RU" sz="2000" b="1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Arial Black" pitchFamily="34" charset="0"/>
              </a:rPr>
              <a:t>образовательные: </a:t>
            </a:r>
          </a:p>
          <a:p>
            <a:pPr>
              <a:buFontTx/>
              <a:buChar char="-"/>
            </a:pPr>
            <a:endParaRPr lang="ru-RU" sz="2000" b="1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способствовать формированию первичных представлений о малой родине и Отечестве, о социокультурных ценностях нашего народа, устойчивого интереса к природе родного края, к окружающему миру; </a:t>
            </a:r>
          </a:p>
          <a:p>
            <a:pPr>
              <a:buFontTx/>
              <a:buChar char="-"/>
            </a:pP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содействовать освоению знаний в области физической культуры, туризма, краеведения, необходимых для успешной социализации ребёнка;  </a:t>
            </a:r>
          </a:p>
          <a:p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 развивать двигательные способности, психические познавательные процессы; 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Загрузки\1613702620_41-p-veselii-fon-dlya-prezentatsii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"/>
            <a:ext cx="9144000" cy="68694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214290"/>
            <a:ext cx="721523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Особенности программы </a:t>
            </a:r>
          </a:p>
          <a:p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- Повышает не только физическую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подготовленность дошкольников, но и одновременно развивать их интеллектуальные, познавательные способности, социальную компетентность.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- Воспитывает у дошкольника ответственное отношение к окружающей природной среде В ходе тематических прогулок, экскурсий, походов ребёнок узнаёт свою страну, край, город.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D:\Рабочий стол\IVJI54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143380"/>
            <a:ext cx="535785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и документы\Загрузки\1613702658_14-p-veselii-fon-dlya-prezentatsii-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" y="0"/>
            <a:ext cx="9143817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7" y="214290"/>
            <a:ext cx="7143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Программа включает следующие разделы</a:t>
            </a:r>
          </a:p>
          <a:p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rgbClr val="000099"/>
                </a:solidFill>
                <a:latin typeface="Arial Black" pitchFamily="34" charset="0"/>
              </a:rPr>
              <a:t>- «Рюкзачок открывает мир»</a:t>
            </a:r>
          </a:p>
          <a:p>
            <a:endParaRPr lang="ru-RU" sz="2000" dirty="0">
              <a:solidFill>
                <a:srgbClr val="000099"/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0099"/>
                </a:solidFill>
                <a:latin typeface="Arial Black" pitchFamily="34" charset="0"/>
              </a:rPr>
              <a:t> «Рюкзачок готовится в поход»</a:t>
            </a:r>
          </a:p>
          <a:p>
            <a:endParaRPr lang="ru-RU" sz="20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0099"/>
                </a:solidFill>
                <a:latin typeface="Arial Black" pitchFamily="34" charset="0"/>
              </a:rPr>
              <a:t> «Здоровье в рюкзачке»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ru-RU" sz="20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Arial Black" pitchFamily="34" charset="0"/>
              </a:rPr>
              <a:t>«Весёлый Рюкзачок занимается физкультурой»</a:t>
            </a:r>
          </a:p>
          <a:p>
            <a:pPr>
              <a:buFontTx/>
              <a:buChar char="-"/>
            </a:pP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D:\Рабочий стол\WQXE1600.jpg"/>
          <p:cNvPicPr/>
          <p:nvPr/>
        </p:nvPicPr>
        <p:blipFill>
          <a:blip r:embed="rId3" cstate="print"/>
          <a:srcRect t="15812" r="7483" b="27564"/>
          <a:stretch>
            <a:fillRect/>
          </a:stretch>
        </p:blipFill>
        <p:spPr bwMode="auto">
          <a:xfrm>
            <a:off x="500034" y="3929066"/>
            <a:ext cx="635798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Загрузки\1613702620_41-p-veselii-fon-dlya-prezentatsii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"/>
            <a:ext cx="9144000" cy="68694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357166"/>
            <a:ext cx="70009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latin typeface="Arial Black" pitchFamily="34" charset="0"/>
              </a:rPr>
              <a:t>Ожидаемые результаты:</a:t>
            </a:r>
          </a:p>
          <a:p>
            <a:endParaRPr lang="ru-RU" i="1" dirty="0" smtClean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ru-RU" i="1" dirty="0" smtClean="0">
                <a:solidFill>
                  <a:srgbClr val="000099"/>
                </a:solidFill>
                <a:latin typeface="Arial Black" pitchFamily="34" charset="0"/>
              </a:rPr>
              <a:t>Физическое здоровье:</a:t>
            </a:r>
          </a:p>
          <a:p>
            <a:r>
              <a:rPr lang="ru-RU" dirty="0" smtClean="0">
                <a:solidFill>
                  <a:srgbClr val="000099"/>
                </a:solidFill>
                <a:latin typeface="Arial Black" pitchFamily="34" charset="0"/>
              </a:rPr>
              <a:t>- Ребенок приобретает хорошую физическую форму;</a:t>
            </a:r>
          </a:p>
          <a:p>
            <a:r>
              <a:rPr lang="ru-RU" dirty="0" smtClean="0">
                <a:solidFill>
                  <a:srgbClr val="000099"/>
                </a:solidFill>
                <a:latin typeface="Arial Black" pitchFamily="34" charset="0"/>
              </a:rPr>
              <a:t>- Повышает индекс здоровья детей в ДОО;</a:t>
            </a:r>
          </a:p>
          <a:p>
            <a:endParaRPr lang="ru-RU" dirty="0" smtClean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ru-RU" i="1" dirty="0" smtClean="0">
                <a:solidFill>
                  <a:srgbClr val="000099"/>
                </a:solidFill>
                <a:latin typeface="Arial Black" pitchFamily="34" charset="0"/>
              </a:rPr>
              <a:t>Психическое здоровье:</a:t>
            </a:r>
          </a:p>
          <a:p>
            <a:r>
              <a:rPr lang="ru-RU" dirty="0" smtClean="0">
                <a:solidFill>
                  <a:srgbClr val="000099"/>
                </a:solidFill>
                <a:latin typeface="Arial Black" pitchFamily="34" charset="0"/>
              </a:rPr>
              <a:t>- Ребёнок не испытывает тревожности по отношению к природе;</a:t>
            </a:r>
          </a:p>
          <a:p>
            <a:r>
              <a:rPr lang="ru-RU" dirty="0" smtClean="0">
                <a:solidFill>
                  <a:srgbClr val="000099"/>
                </a:solidFill>
                <a:latin typeface="Arial Black" pitchFamily="34" charset="0"/>
              </a:rPr>
              <a:t>- Проявляет любознательность, задаёт вопросы взрослым и сверстникам;</a:t>
            </a:r>
          </a:p>
          <a:p>
            <a:r>
              <a:rPr lang="ru-RU" dirty="0" smtClean="0">
                <a:solidFill>
                  <a:srgbClr val="000099"/>
                </a:solidFill>
                <a:latin typeface="Arial Black" pitchFamily="34" charset="0"/>
              </a:rPr>
              <a:t>- Способен договариваться, учитывать интересы и чувства других, сопереживать неудачам и радоваться успехам других;</a:t>
            </a:r>
          </a:p>
          <a:p>
            <a:endParaRPr lang="ru-RU" dirty="0" smtClean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ru-RU" i="1" dirty="0" smtClean="0">
                <a:solidFill>
                  <a:srgbClr val="000099"/>
                </a:solidFill>
                <a:latin typeface="Arial Black" pitchFamily="34" charset="0"/>
              </a:rPr>
              <a:t>Социальное здоровье: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0099"/>
                </a:solidFill>
                <a:latin typeface="Arial Black" pitchFamily="34" charset="0"/>
              </a:rPr>
              <a:t>Ребёнок находится в гармонии с собой и с другими людьми, обретает социальную уверенность.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и документы\Загрузки\1613702658_14-p-veselii-fon-dlya-prezentatsii-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" y="0"/>
            <a:ext cx="9143817" cy="6858000"/>
          </a:xfrm>
          <a:prstGeom prst="rect">
            <a:avLst/>
          </a:prstGeom>
          <a:noFill/>
        </p:spPr>
      </p:pic>
      <p:pic>
        <p:nvPicPr>
          <p:cNvPr id="4" name="Рисунок 3" descr="D:\Рабочий стол\веселый рюкзачок фото\IMG-20221107-WA00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357694"/>
            <a:ext cx="235745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:\Рабочий стол\веселый рюкзачок фото\IMG-20221107-WA00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85860"/>
            <a:ext cx="242889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Рабочий стол\веселый рюкзачок фото\166784058018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1285860"/>
            <a:ext cx="242889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:\Туризм\IMG_20221107_093221.jpg"/>
          <p:cNvPicPr/>
          <p:nvPr/>
        </p:nvPicPr>
        <p:blipFill>
          <a:blip r:embed="rId6" cstate="print"/>
          <a:srcRect l="23006" t="22071"/>
          <a:stretch>
            <a:fillRect/>
          </a:stretch>
        </p:blipFill>
        <p:spPr bwMode="auto">
          <a:xfrm>
            <a:off x="5429256" y="4357694"/>
            <a:ext cx="257176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F:\фото туризм\IMG_20221107_094430.jpg"/>
          <p:cNvPicPr/>
          <p:nvPr/>
        </p:nvPicPr>
        <p:blipFill>
          <a:blip r:embed="rId7" cstate="print"/>
          <a:srcRect t="25613" r="26687"/>
          <a:stretch>
            <a:fillRect/>
          </a:stretch>
        </p:blipFill>
        <p:spPr bwMode="auto">
          <a:xfrm>
            <a:off x="5429256" y="1285860"/>
            <a:ext cx="2500329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F:\Туризм\IMG_20221107_094021.jpg"/>
          <p:cNvPicPr/>
          <p:nvPr/>
        </p:nvPicPr>
        <p:blipFill>
          <a:blip r:embed="rId8" cstate="print"/>
          <a:srcRect l="12270" t="24523" r="11963"/>
          <a:stretch>
            <a:fillRect/>
          </a:stretch>
        </p:blipFill>
        <p:spPr bwMode="auto">
          <a:xfrm>
            <a:off x="2714612" y="4357694"/>
            <a:ext cx="250033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14282" y="142852"/>
            <a:ext cx="76334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 Спортивное познавательное развлечение               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                    </a:t>
            </a:r>
            <a:r>
              <a:rPr lang="ru-RU" sz="2800" i="1" dirty="0" smtClean="0">
                <a:solidFill>
                  <a:srgbClr val="0070C0"/>
                </a:solidFill>
                <a:latin typeface="Arial Black" pitchFamily="34" charset="0"/>
              </a:rPr>
              <a:t>«Юные туристы»</a:t>
            </a:r>
            <a:endParaRPr lang="ru-RU" sz="2800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и документы\Загрузки\1613702658_14-p-veselii-fon-dlya-prezentatsii-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" y="0"/>
            <a:ext cx="9143817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142852"/>
            <a:ext cx="707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Arial Black" pitchFamily="34" charset="0"/>
              </a:rPr>
              <a:t>                    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Этнотуризм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D:\Рабочий стол\IMG_67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143372" y="714356"/>
            <a:ext cx="350046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Рабочий стол\IMG_67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714356"/>
            <a:ext cx="371477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:\Рабочий стол\IMG_67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714752"/>
            <a:ext cx="3714776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:\Рабочий стол\IMG_673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3714752"/>
            <a:ext cx="3586173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406</Words>
  <Application>Microsoft Office PowerPoint</Application>
  <PresentationFormat>Экран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илья</cp:lastModifiedBy>
  <cp:revision>37</cp:revision>
  <dcterms:created xsi:type="dcterms:W3CDTF">2023-01-22T14:12:40Z</dcterms:created>
  <dcterms:modified xsi:type="dcterms:W3CDTF">2023-01-26T07:15:02Z</dcterms:modified>
</cp:coreProperties>
</file>